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9"/>
  </p:notesMasterIdLst>
  <p:handoutMasterIdLst>
    <p:handoutMasterId r:id="rId10"/>
  </p:handoutMasterIdLst>
  <p:sldIdLst>
    <p:sldId id="694" r:id="rId2"/>
    <p:sldId id="705" r:id="rId3"/>
    <p:sldId id="706" r:id="rId4"/>
    <p:sldId id="708" r:id="rId5"/>
    <p:sldId id="720" r:id="rId6"/>
    <p:sldId id="721" r:id="rId7"/>
    <p:sldId id="718" r:id="rId8"/>
  </p:sldIdLst>
  <p:sldSz cx="9144000" cy="6858000" type="screen4x3"/>
  <p:notesSz cx="6858000" cy="9083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N" initials="YN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CC9B00"/>
    <a:srgbClr val="881719"/>
    <a:srgbClr val="009900"/>
    <a:srgbClr val="176D38"/>
    <a:srgbClr val="4BACC6"/>
    <a:srgbClr val="FFEFEB"/>
    <a:srgbClr val="C0F2D3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2" autoAdjust="0"/>
    <p:restoredTop sz="94729" autoAdjust="0"/>
  </p:normalViewPr>
  <p:slideViewPr>
    <p:cSldViewPr>
      <p:cViewPr>
        <p:scale>
          <a:sx n="80" d="100"/>
          <a:sy n="80" d="100"/>
        </p:scale>
        <p:origin x="-1158" y="-156"/>
      </p:cViewPr>
      <p:guideLst>
        <p:guide orient="horz" pos="4319"/>
        <p:guide pos="14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72" y="-90"/>
      </p:cViewPr>
      <p:guideLst>
        <p:guide orient="horz" pos="2861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Grp="1"/>
          </p:cNvSpPr>
          <p:nvPr>
            <p:ph type="ftr" sz="quarter" idx="2"/>
          </p:nvPr>
        </p:nvSpPr>
        <p:spPr>
          <a:xfrm>
            <a:off x="3886904" y="8629055"/>
            <a:ext cx="2971095" cy="454621"/>
          </a:xfrm>
          <a:prstGeom prst="rect">
            <a:avLst/>
          </a:prstGeom>
          <a:noFill/>
          <a:ln>
            <a:noFill/>
          </a:ln>
        </p:spPr>
        <p:txBody>
          <a:bodyPr vert="horz" wrap="square" lIns="90891" tIns="45445" rIns="90891" bIns="45445" anchor="b" anchorCtr="0" compatLnSpc="1"/>
          <a:lstStyle/>
          <a:p>
            <a:pPr marL="0" marR="0" lvl="0" indent="0" algn="l" defTabSz="909635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AU" sz="12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ＭＳ Ｐゴシック" pitchFamily="34"/>
              </a:rPr>
              <a:t>www.Xtralis.com</a:t>
            </a:r>
          </a:p>
        </p:txBody>
      </p:sp>
      <p:sp>
        <p:nvSpPr>
          <p:cNvPr id="3" name="Rectangle 5"/>
          <p:cNvSpPr txBox="1">
            <a:spLocks noGrp="1"/>
          </p:cNvSpPr>
          <p:nvPr>
            <p:ph type="sldNum" sz="quarter" idx="3"/>
          </p:nvPr>
        </p:nvSpPr>
        <p:spPr>
          <a:xfrm>
            <a:off x="0" y="8629055"/>
            <a:ext cx="2971095" cy="454621"/>
          </a:xfrm>
          <a:prstGeom prst="rect">
            <a:avLst/>
          </a:prstGeom>
          <a:noFill/>
          <a:ln>
            <a:noFill/>
          </a:ln>
        </p:spPr>
        <p:txBody>
          <a:bodyPr vert="horz" wrap="square" lIns="90891" tIns="45445" rIns="90891" bIns="45445" anchor="b" anchorCtr="0" compatLnSpc="1"/>
          <a:lstStyle/>
          <a:p>
            <a:pPr marL="0" marR="0" lvl="0" indent="0" algn="r" defTabSz="909635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E2C55DA-C8F0-4E54-8B68-E3A5F64DE062}" type="slidenum">
              <a:rPr/>
              <a:pPr marL="0" marR="0" lvl="0" indent="0" algn="r" defTabSz="909635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AU" sz="1200" b="0" i="0" u="none" strike="noStrike" kern="1200" cap="none" spc="0" baseline="0" dirty="0">
              <a:solidFill>
                <a:srgbClr val="000000"/>
              </a:solidFill>
              <a:uFillTx/>
              <a:latin typeface="Arial"/>
              <a:ea typeface="ＭＳ Ｐゴシック" pitchFamily="48"/>
            </a:endParaRPr>
          </a:p>
        </p:txBody>
      </p:sp>
      <p:sp>
        <p:nvSpPr>
          <p:cNvPr id="4" name="Line 6"/>
          <p:cNvSpPr/>
          <p:nvPr/>
        </p:nvSpPr>
        <p:spPr>
          <a:xfrm>
            <a:off x="0" y="226588"/>
            <a:ext cx="7084917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0" i="0" u="none" strike="noStrike" kern="1200" cap="none" spc="0" baseline="0" dirty="0">
              <a:solidFill>
                <a:srgbClr val="000000"/>
              </a:solidFill>
              <a:uFillTx/>
              <a:latin typeface="Arial"/>
              <a:ea typeface="ＭＳ Ｐゴシック" pitchFamily="34"/>
            </a:endParaRPr>
          </a:p>
        </p:txBody>
      </p:sp>
      <p:sp>
        <p:nvSpPr>
          <p:cNvPr id="5" name="Line 7"/>
          <p:cNvSpPr/>
          <p:nvPr/>
        </p:nvSpPr>
        <p:spPr>
          <a:xfrm>
            <a:off x="6400909" y="0"/>
            <a:ext cx="0" cy="923472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0" i="0" u="none" strike="noStrike" kern="1200" cap="none" spc="0" baseline="0" dirty="0">
              <a:solidFill>
                <a:srgbClr val="000000"/>
              </a:solidFill>
              <a:uFillTx/>
              <a:latin typeface="Arial"/>
              <a:ea typeface="ＭＳ Ｐゴシック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7416371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095" cy="454621"/>
          </a:xfrm>
          <a:prstGeom prst="rect">
            <a:avLst/>
          </a:prstGeom>
          <a:noFill/>
          <a:ln>
            <a:noFill/>
          </a:ln>
        </p:spPr>
        <p:txBody>
          <a:bodyPr vert="horz" wrap="square" lIns="90891" tIns="45445" rIns="90891" bIns="45445" anchor="t" anchorCtr="0" compatLnSpc="1"/>
          <a:lstStyle>
            <a:lvl1pPr marL="0" marR="0" lvl="0" indent="0" algn="l" defTabSz="909635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ＭＳ Ｐゴシック" pitchFamily="3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" name="Rectangle 3"/>
          <p:cNvSpPr txBox="1">
            <a:spLocks noGrp="1"/>
          </p:cNvSpPr>
          <p:nvPr>
            <p:ph type="dt" idx="1"/>
          </p:nvPr>
        </p:nvSpPr>
        <p:spPr>
          <a:xfrm>
            <a:off x="3886904" y="0"/>
            <a:ext cx="2971095" cy="454621"/>
          </a:xfrm>
          <a:prstGeom prst="rect">
            <a:avLst/>
          </a:prstGeom>
          <a:noFill/>
          <a:ln>
            <a:noFill/>
          </a:ln>
        </p:spPr>
        <p:txBody>
          <a:bodyPr vert="horz" wrap="square" lIns="90891" tIns="45445" rIns="90891" bIns="45445" anchor="t" anchorCtr="0" compatLnSpc="1"/>
          <a:lstStyle>
            <a:lvl1pPr marL="0" marR="0" lvl="0" indent="0" algn="r" defTabSz="909635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ＭＳ Ｐゴシック" pitchFamily="3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55701" y="679454"/>
            <a:ext cx="4548189" cy="3409953"/>
          </a:xfrm>
          <a:prstGeom prst="rect">
            <a:avLst/>
          </a:prstGeom>
          <a:noFill/>
          <a:ln w="9528">
            <a:solidFill>
              <a:srgbClr val="000000"/>
            </a:solidFill>
            <a:prstDash val="solid"/>
            <a:miter/>
          </a:ln>
        </p:spPr>
      </p:sp>
      <p:sp>
        <p:nvSpPr>
          <p:cNvPr id="5" name="Rectangle 5"/>
          <p:cNvSpPr txBox="1">
            <a:spLocks noGrp="1"/>
          </p:cNvSpPr>
          <p:nvPr>
            <p:ph type="body" sz="quarter" idx="3"/>
          </p:nvPr>
        </p:nvSpPr>
        <p:spPr>
          <a:xfrm>
            <a:off x="915817" y="4315254"/>
            <a:ext cx="5026365" cy="4088666"/>
          </a:xfrm>
          <a:prstGeom prst="rect">
            <a:avLst/>
          </a:prstGeom>
          <a:noFill/>
          <a:ln>
            <a:noFill/>
          </a:ln>
        </p:spPr>
        <p:txBody>
          <a:bodyPr vert="horz" wrap="square" lIns="90891" tIns="45445" rIns="90891" bIns="45445" anchor="t" anchorCtr="0" compatLnSpc="1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6" name="Rectangle 6"/>
          <p:cNvSpPr txBox="1">
            <a:spLocks noGrp="1"/>
          </p:cNvSpPr>
          <p:nvPr>
            <p:ph type="ftr" sz="quarter" idx="4"/>
          </p:nvPr>
        </p:nvSpPr>
        <p:spPr>
          <a:xfrm>
            <a:off x="0" y="8629055"/>
            <a:ext cx="2971095" cy="454621"/>
          </a:xfrm>
          <a:prstGeom prst="rect">
            <a:avLst/>
          </a:prstGeom>
          <a:noFill/>
          <a:ln>
            <a:noFill/>
          </a:ln>
        </p:spPr>
        <p:txBody>
          <a:bodyPr vert="horz" wrap="square" lIns="90891" tIns="45445" rIns="90891" bIns="45445" anchor="b" anchorCtr="0" compatLnSpc="1"/>
          <a:lstStyle>
            <a:lvl1pPr marL="0" marR="0" lvl="0" indent="0" algn="l" defTabSz="909635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ＭＳ Ｐゴシック" pitchFamily="3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" name="Rectangle 7"/>
          <p:cNvSpPr txBox="1">
            <a:spLocks noGrp="1"/>
          </p:cNvSpPr>
          <p:nvPr>
            <p:ph type="sldNum" sz="quarter" idx="5"/>
          </p:nvPr>
        </p:nvSpPr>
        <p:spPr>
          <a:xfrm>
            <a:off x="3886904" y="8629055"/>
            <a:ext cx="2971095" cy="454621"/>
          </a:xfrm>
          <a:prstGeom prst="rect">
            <a:avLst/>
          </a:prstGeom>
          <a:noFill/>
          <a:ln>
            <a:noFill/>
          </a:ln>
        </p:spPr>
        <p:txBody>
          <a:bodyPr vert="horz" wrap="square" lIns="90891" tIns="45445" rIns="90891" bIns="45445" anchor="b" anchorCtr="0" compatLnSpc="1"/>
          <a:lstStyle>
            <a:lvl1pPr marL="0" marR="0" lvl="0" indent="0" algn="r" defTabSz="909635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AU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ＭＳ Ｐゴシック" pitchFamily="48"/>
              </a:defRPr>
            </a:lvl1pPr>
          </a:lstStyle>
          <a:p>
            <a:pPr lvl="0"/>
            <a:fld id="{4F95D317-AAA8-4032-BE63-50F76C4E547E}" type="slidenum">
              <a:rPr/>
              <a:pPr lvl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1640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AU" sz="1200" b="0" i="0" u="none" strike="noStrike" kern="1200" cap="none" spc="0" baseline="0">
        <a:solidFill>
          <a:srgbClr val="000000"/>
        </a:solidFill>
        <a:uFillTx/>
        <a:latin typeface="Arial"/>
        <a:ea typeface="ＭＳ Ｐゴシック" pitchFamily="48"/>
        <a:cs typeface="ＭＳ Ｐゴシック" pitchFamily="48"/>
      </a:defRPr>
    </a:lvl1pPr>
    <a:lvl2pPr marL="457200" marR="0" lvl="1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AU" sz="1200" b="0" i="0" u="none" strike="noStrike" kern="1200" cap="none" spc="0" baseline="0">
        <a:solidFill>
          <a:srgbClr val="000000"/>
        </a:solidFill>
        <a:uFillTx/>
        <a:latin typeface="Arial"/>
        <a:ea typeface="ＭＳ Ｐゴシック" pitchFamily="48"/>
        <a:cs typeface="ＭＳ Ｐゴシック"/>
      </a:defRPr>
    </a:lvl2pPr>
    <a:lvl3pPr marL="914400" marR="0" lvl="2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AU" sz="1200" b="0" i="0" u="none" strike="noStrike" kern="1200" cap="none" spc="0" baseline="0">
        <a:solidFill>
          <a:srgbClr val="000000"/>
        </a:solidFill>
        <a:uFillTx/>
        <a:latin typeface="Arial"/>
        <a:ea typeface="ＭＳ Ｐゴシック" pitchFamily="48"/>
        <a:cs typeface="ＭＳ Ｐゴシック"/>
      </a:defRPr>
    </a:lvl3pPr>
    <a:lvl4pPr marL="1371600" marR="0" lvl="3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AU" sz="1200" b="0" i="0" u="none" strike="noStrike" kern="1200" cap="none" spc="0" baseline="0">
        <a:solidFill>
          <a:srgbClr val="000000"/>
        </a:solidFill>
        <a:uFillTx/>
        <a:latin typeface="Arial"/>
        <a:ea typeface="ＭＳ Ｐゴシック" pitchFamily="48"/>
        <a:cs typeface="ＭＳ Ｐゴシック"/>
      </a:defRPr>
    </a:lvl4pPr>
    <a:lvl5pPr marL="1828800" marR="0" lvl="4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AU" sz="1200" b="0" i="0" u="none" strike="noStrike" kern="1200" cap="none" spc="0" baseline="0">
        <a:solidFill>
          <a:srgbClr val="000000"/>
        </a:solidFill>
        <a:uFillTx/>
        <a:latin typeface="Arial"/>
        <a:ea typeface="ＭＳ Ｐゴシック" pitchFamily="4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827" y="0"/>
            <a:ext cx="437417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295400"/>
            <a:ext cx="5257800" cy="2133600"/>
          </a:xfrm>
        </p:spPr>
        <p:txBody>
          <a:bodyPr anchor="b"/>
          <a:lstStyle>
            <a:lvl1pPr algn="l">
              <a:lnSpc>
                <a:spcPts val="3400"/>
              </a:lnSpc>
              <a:defRPr sz="3200" i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581400"/>
            <a:ext cx="5257800" cy="22860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6446520"/>
            <a:ext cx="9144000" cy="411480"/>
          </a:xfrm>
          <a:prstGeom prst="rect">
            <a:avLst/>
          </a:prstGeom>
          <a:gradFill flip="none" rotWithShape="1">
            <a:gsLst>
              <a:gs pos="40000">
                <a:srgbClr val="66080A"/>
              </a:gs>
              <a:gs pos="60000">
                <a:srgbClr val="720A0C"/>
              </a:gs>
              <a:gs pos="100000">
                <a:srgbClr val="640709"/>
              </a:gs>
              <a:gs pos="0">
                <a:srgbClr val="5C0507"/>
              </a:gs>
              <a:gs pos="50000">
                <a:srgbClr val="D7221F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6520"/>
            <a:ext cx="9144000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993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029200"/>
          </a:xfrm>
        </p:spPr>
        <p:txBody>
          <a:bodyPr/>
          <a:lstStyle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11480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46520"/>
            <a:ext cx="2971800" cy="4114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ct val="100000"/>
              </a:lnSpc>
              <a:defRPr sz="1000" b="0">
                <a:solidFill>
                  <a:srgbClr val="85888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Xtralis Pty Ltd </a:t>
            </a:r>
            <a:r>
              <a:rPr lang="en-US" dirty="0" smtClean="0">
                <a:latin typeface="Arial"/>
                <a:cs typeface="Arial"/>
              </a:rPr>
              <a:t>─ CONFIDENTIAL INFORMATION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14800" y="6446520"/>
            <a:ext cx="914400" cy="4114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ts val="1000"/>
              </a:lnSpc>
              <a:defRPr sz="1000" b="1">
                <a:solidFill>
                  <a:srgbClr val="88171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>
                <a:latin typeface="Arial"/>
                <a:cs typeface="Arial"/>
              </a:rPr>
              <a:t>─ </a:t>
            </a:r>
            <a:fld id="{A2BA4BCA-D503-4AB9-8F75-70A0C14642AF}" type="slidenum">
              <a:rPr lang="en-US" smtClean="0">
                <a:latin typeface="Arial"/>
                <a:cs typeface="Arial"/>
              </a:rPr>
              <a:pPr/>
              <a:t>‹#›</a:t>
            </a:fld>
            <a:r>
              <a:rPr lang="en-US" dirty="0" smtClean="0">
                <a:latin typeface="Arial"/>
                <a:cs typeface="Arial"/>
              </a:rPr>
              <a:t> 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643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429000"/>
            <a:ext cx="8686800" cy="1524000"/>
          </a:xfrm>
        </p:spPr>
        <p:txBody>
          <a:bodyPr anchor="b"/>
          <a:lstStyle>
            <a:lvl1pPr algn="ctr">
              <a:defRPr sz="28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5029200"/>
            <a:ext cx="8686800" cy="129540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411480"/>
          </a:xfrm>
          <a:prstGeom prst="rect">
            <a:avLst/>
          </a:prstGeom>
          <a:gradFill flip="none" rotWithShape="1">
            <a:gsLst>
              <a:gs pos="40000">
                <a:srgbClr val="66080A"/>
              </a:gs>
              <a:gs pos="60000">
                <a:srgbClr val="720A0C"/>
              </a:gs>
              <a:gs pos="100000">
                <a:srgbClr val="640709"/>
              </a:gs>
              <a:gs pos="0">
                <a:srgbClr val="5C0507"/>
              </a:gs>
              <a:gs pos="50000">
                <a:srgbClr val="D7221F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46520"/>
            <a:ext cx="2971800" cy="4114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ct val="100000"/>
              </a:lnSpc>
              <a:defRPr sz="1000" b="0">
                <a:solidFill>
                  <a:srgbClr val="85888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Xtralis Pty Ltd ─ CONFIDENTIAL INFORMATION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14800" y="6446520"/>
            <a:ext cx="914400" cy="4114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ts val="1000"/>
              </a:lnSpc>
              <a:defRPr sz="1000" b="1">
                <a:solidFill>
                  <a:srgbClr val="88171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>
                <a:latin typeface="Arial"/>
                <a:cs typeface="Arial"/>
              </a:rPr>
              <a:t>─ </a:t>
            </a:r>
            <a:fld id="{A2BA4BCA-D503-4AB9-8F75-70A0C14642AF}" type="slidenum">
              <a:rPr lang="en-US" smtClean="0">
                <a:latin typeface="Arial"/>
                <a:cs typeface="Arial"/>
              </a:rPr>
              <a:pPr/>
              <a:t>‹#›</a:t>
            </a:fld>
            <a:r>
              <a:rPr lang="en-US" dirty="0" smtClean="0">
                <a:latin typeface="Arial"/>
                <a:cs typeface="Arial"/>
              </a:rPr>
              <a:t> 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542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4267200" cy="5029200"/>
          </a:xfrm>
        </p:spPr>
        <p:txBody>
          <a:bodyPr/>
          <a:lstStyle>
            <a:lvl1pPr>
              <a:defRPr sz="2400"/>
            </a:lvl1pPr>
            <a:lvl2pPr>
              <a:spcBef>
                <a:spcPts val="600"/>
              </a:spcBef>
              <a:defRPr sz="20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600"/>
            </a:lvl4pPr>
            <a:lvl5pPr>
              <a:spcBef>
                <a:spcPts val="600"/>
              </a:spcBef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267200" cy="5029200"/>
          </a:xfrm>
        </p:spPr>
        <p:txBody>
          <a:bodyPr/>
          <a:lstStyle>
            <a:lvl1pPr>
              <a:defRPr sz="2400"/>
            </a:lvl1pPr>
            <a:lvl2pPr>
              <a:spcBef>
                <a:spcPts val="600"/>
              </a:spcBef>
              <a:defRPr sz="20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600"/>
            </a:lvl4pPr>
            <a:lvl5pPr>
              <a:spcBef>
                <a:spcPts val="6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11480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46520"/>
            <a:ext cx="2971800" cy="4114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ct val="100000"/>
              </a:lnSpc>
              <a:defRPr sz="1000" b="0">
                <a:solidFill>
                  <a:srgbClr val="85888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Xtralis Pty Ltd ─ CONFIDENTIAL INFORMATION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14800" y="6446520"/>
            <a:ext cx="914400" cy="4114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ts val="1000"/>
              </a:lnSpc>
              <a:defRPr sz="1000" b="1">
                <a:solidFill>
                  <a:srgbClr val="88171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>
                <a:latin typeface="Arial"/>
                <a:cs typeface="Arial"/>
              </a:rPr>
              <a:t>─ </a:t>
            </a:r>
            <a:fld id="{A2BA4BCA-D503-4AB9-8F75-70A0C14642AF}" type="slidenum">
              <a:rPr lang="en-US" smtClean="0">
                <a:latin typeface="Arial"/>
                <a:cs typeface="Arial"/>
              </a:rPr>
              <a:pPr/>
              <a:t>‹#›</a:t>
            </a:fld>
            <a:r>
              <a:rPr lang="en-US" dirty="0" smtClean="0">
                <a:latin typeface="Arial"/>
                <a:cs typeface="Arial"/>
              </a:rPr>
              <a:t> 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377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11480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46520"/>
            <a:ext cx="2971800" cy="4114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ct val="100000"/>
              </a:lnSpc>
              <a:defRPr sz="1000" b="0">
                <a:solidFill>
                  <a:srgbClr val="85888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Xtralis Pty Ltd ─ CONFIDENTIAL INFORMATION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14800" y="6446520"/>
            <a:ext cx="914400" cy="4114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ts val="1000"/>
              </a:lnSpc>
              <a:defRPr sz="1000" b="1">
                <a:solidFill>
                  <a:srgbClr val="88171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BB6295-E9EF-440E-9304-AE0C05F4404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015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46520"/>
            <a:ext cx="2971800" cy="4114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ct val="100000"/>
              </a:lnSpc>
              <a:defRPr sz="1000" b="0">
                <a:solidFill>
                  <a:srgbClr val="85888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Xtralis Pty Ltd ─ CONFIDENTIAL INFORMATION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14800" y="6446520"/>
            <a:ext cx="914400" cy="4114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ts val="1000"/>
              </a:lnSpc>
              <a:defRPr sz="1000" b="1">
                <a:solidFill>
                  <a:srgbClr val="88171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>
                <a:latin typeface="Arial"/>
                <a:cs typeface="Arial"/>
              </a:rPr>
              <a:t>─ </a:t>
            </a:r>
            <a:fld id="{A2BA4BCA-D503-4AB9-8F75-70A0C14642AF}" type="slidenum">
              <a:rPr lang="en-US" smtClean="0">
                <a:latin typeface="Arial"/>
                <a:cs typeface="Arial"/>
              </a:rPr>
              <a:pPr/>
              <a:t>‹#›</a:t>
            </a:fld>
            <a:r>
              <a:rPr lang="en-US" dirty="0" smtClean="0">
                <a:latin typeface="Arial"/>
                <a:cs typeface="Arial"/>
              </a:rPr>
              <a:t> 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7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533400"/>
            <a:ext cx="3236913" cy="1143000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33400"/>
            <a:ext cx="5340350" cy="5791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752600"/>
            <a:ext cx="3236913" cy="4572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11480"/>
          </a:xfrm>
          <a:prstGeom prst="rect">
            <a:avLst/>
          </a:prstGeom>
        </p:spPr>
      </p:pic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46520"/>
            <a:ext cx="2971800" cy="4114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ct val="100000"/>
              </a:lnSpc>
              <a:defRPr sz="1000" b="0">
                <a:solidFill>
                  <a:srgbClr val="85888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Xtralis Pty Ltd ─ CONFIDENTIAL INFORMATION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14800" y="6446520"/>
            <a:ext cx="914400" cy="4114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ts val="1000"/>
              </a:lnSpc>
              <a:defRPr sz="1000" b="1">
                <a:solidFill>
                  <a:srgbClr val="88171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>
                <a:latin typeface="Arial"/>
                <a:cs typeface="Arial"/>
              </a:rPr>
              <a:t>─ </a:t>
            </a:r>
            <a:fld id="{A2BA4BCA-D503-4AB9-8F75-70A0C14642AF}" type="slidenum">
              <a:rPr lang="en-US" smtClean="0">
                <a:latin typeface="Arial"/>
                <a:cs typeface="Arial"/>
              </a:rPr>
              <a:pPr/>
              <a:t>‹#›</a:t>
            </a:fld>
            <a:r>
              <a:rPr lang="en-US" dirty="0" smtClean="0">
                <a:latin typeface="Arial"/>
                <a:cs typeface="Arial"/>
              </a:rPr>
              <a:t> 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459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181600"/>
            <a:ext cx="8686800" cy="566738"/>
          </a:xfrm>
        </p:spPr>
        <p:txBody>
          <a:bodyPr anchor="b"/>
          <a:lstStyle>
            <a:lvl1pPr algn="ctr">
              <a:lnSpc>
                <a:spcPct val="100000"/>
              </a:lnSpc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533400"/>
            <a:ext cx="8686800" cy="45720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270" y="5867400"/>
            <a:ext cx="8694987" cy="4572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11480"/>
          </a:xfrm>
          <a:prstGeom prst="rect">
            <a:avLst/>
          </a:prstGeom>
        </p:spPr>
      </p:pic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46520"/>
            <a:ext cx="2971800" cy="4114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ct val="100000"/>
              </a:lnSpc>
              <a:defRPr sz="1000" b="0">
                <a:solidFill>
                  <a:srgbClr val="85888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Xtralis Pty Ltd ─ CONFIDENTIAL INFORMATION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14800" y="6446520"/>
            <a:ext cx="914400" cy="4114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ts val="1000"/>
              </a:lnSpc>
              <a:defRPr sz="1000" b="1">
                <a:solidFill>
                  <a:srgbClr val="88171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>
                <a:latin typeface="Arial"/>
                <a:cs typeface="Arial"/>
              </a:rPr>
              <a:t>─ </a:t>
            </a:r>
            <a:fld id="{A2BA4BCA-D503-4AB9-8F75-70A0C14642AF}" type="slidenum">
              <a:rPr lang="en-US" smtClean="0">
                <a:latin typeface="Arial"/>
                <a:cs typeface="Arial"/>
              </a:rPr>
              <a:pPr/>
              <a:t>‹#›</a:t>
            </a:fld>
            <a:r>
              <a:rPr lang="en-US" dirty="0" smtClean="0">
                <a:latin typeface="Arial"/>
                <a:cs typeface="Arial"/>
              </a:rPr>
              <a:t> 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662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686800" cy="685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295400"/>
            <a:ext cx="8686800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46520"/>
            <a:ext cx="2971800" cy="4114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ct val="100000"/>
              </a:lnSpc>
              <a:defRPr sz="1000" b="0">
                <a:solidFill>
                  <a:srgbClr val="85888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Xtralis Pty Ltd ─ CONFIDENTIAL INFORMATION</a:t>
            </a:r>
            <a:endParaRPr lang="en-US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14800" y="6446520"/>
            <a:ext cx="914400" cy="4114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ts val="1000"/>
              </a:lnSpc>
              <a:defRPr sz="1000" b="1">
                <a:solidFill>
                  <a:srgbClr val="88171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>
                <a:latin typeface="Arial"/>
                <a:cs typeface="Arial"/>
              </a:rPr>
              <a:t>─ </a:t>
            </a:r>
            <a:fld id="{A2BA4BCA-D503-4AB9-8F75-70A0C14642AF}" type="slidenum">
              <a:rPr lang="en-US" smtClean="0">
                <a:latin typeface="Arial"/>
                <a:cs typeface="Arial"/>
              </a:rPr>
              <a:pPr/>
              <a:t>‹#›</a:t>
            </a:fld>
            <a:r>
              <a:rPr lang="en-US" dirty="0" smtClean="0">
                <a:latin typeface="Arial"/>
                <a:cs typeface="Arial"/>
              </a:rPr>
              <a:t> ─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0" y="6446520"/>
            <a:ext cx="1714500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440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2800"/>
        </a:lnSpc>
        <a:spcBef>
          <a:spcPct val="0"/>
        </a:spcBef>
        <a:buNone/>
        <a:defRPr sz="2800" b="1" i="0" kern="1200" spc="-20" baseline="0">
          <a:solidFill>
            <a:srgbClr val="881719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spcBef>
          <a:spcPts val="12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8600" algn="l" defTabSz="914400" rtl="0" eaLnBrk="1" latinLnBrk="0" hangingPunct="1">
        <a:spcBef>
          <a:spcPts val="600"/>
        </a:spcBef>
        <a:buClr>
          <a:srgbClr val="881719"/>
        </a:buClr>
        <a:buFont typeface="Arial" pitchFamily="34" charset="0"/>
        <a:buChar char="─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85800" indent="-228600" algn="l" defTabSz="914400" rtl="0" eaLnBrk="1" latinLnBrk="0" hangingPunct="1">
        <a:spcBef>
          <a:spcPts val="300"/>
        </a:spcBef>
        <a:buClr>
          <a:srgbClr val="881719"/>
        </a:buClr>
        <a:buFont typeface="Arial" pitchFamily="34" charset="0"/>
        <a:buChar char="●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084263" indent="-169863" algn="l" defTabSz="914400" rtl="0" eaLnBrk="1" latinLnBrk="0" hangingPunct="1">
        <a:spcBef>
          <a:spcPts val="0"/>
        </a:spcBef>
        <a:buFont typeface="Arial" pitchFamily="34" charset="0"/>
        <a:buChar char="•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8600" y="2514600"/>
            <a:ext cx="5257800" cy="2133600"/>
          </a:xfrm>
        </p:spPr>
        <p:txBody>
          <a:bodyPr/>
          <a:lstStyle/>
          <a:p>
            <a:r>
              <a:rPr lang="en-US" dirty="0"/>
              <a:t>OSID</a:t>
            </a:r>
            <a:br>
              <a:rPr lang="en-US" dirty="0"/>
            </a:br>
            <a:r>
              <a:rPr lang="en-US" dirty="0"/>
              <a:t>New features on V3.00.4</a:t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/>
          <p:cNvSpPr txBox="1"/>
          <p:nvPr/>
        </p:nvSpPr>
        <p:spPr>
          <a:xfrm flipH="1">
            <a:off x="5649248" y="1761990"/>
            <a:ext cx="32661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/>
              <a:t>Shows </a:t>
            </a:r>
            <a:r>
              <a:rPr lang="en-US" sz="1600" dirty="0"/>
              <a:t>the initial settings of the Imager at </a:t>
            </a:r>
            <a:r>
              <a:rPr lang="en-US" sz="1600" u="sng" dirty="0"/>
              <a:t>last</a:t>
            </a:r>
            <a:r>
              <a:rPr lang="en-US" sz="1600" dirty="0"/>
              <a:t> start </a:t>
            </a:r>
            <a:r>
              <a:rPr lang="en-US" sz="1600" dirty="0" smtClean="0"/>
              <a:t>up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initial reference level information is convenient for predicting the date of the next maintenance.</a:t>
            </a:r>
            <a:endParaRPr lang="nl-BE" sz="1600" dirty="0"/>
          </a:p>
          <a:p>
            <a:pPr marL="171450" indent="-171450">
              <a:buFont typeface="Arial" pitchFamily="34" charset="0"/>
              <a:buChar char="•"/>
            </a:pPr>
            <a:endParaRPr lang="nl-BE" sz="1600" dirty="0" smtClean="0"/>
          </a:p>
          <a:p>
            <a:pPr marL="171450" indent="-171450">
              <a:buFont typeface="Arial" pitchFamily="34" charset="0"/>
              <a:buChar char="•"/>
            </a:pPr>
            <a:endParaRPr lang="nl-BE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Site data info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Confidential</a:t>
            </a:r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381000" y="1752600"/>
            <a:ext cx="5105400" cy="3733800"/>
            <a:chOff x="381000" y="1752600"/>
            <a:chExt cx="5105400" cy="3733800"/>
          </a:xfrm>
        </p:grpSpPr>
        <p:pic>
          <p:nvPicPr>
            <p:cNvPr id="64" name="Picture 63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905000"/>
              <a:ext cx="5105400" cy="3581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cxnSp>
          <p:nvCxnSpPr>
            <p:cNvPr id="8" name="Straight Arrow Connector 7"/>
            <p:cNvCxnSpPr/>
            <p:nvPr/>
          </p:nvCxnSpPr>
          <p:spPr>
            <a:xfrm flipH="1">
              <a:off x="1981200" y="1752600"/>
              <a:ext cx="533400" cy="45720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604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l-BE" dirty="0" smtClean="0"/>
              <a:t>New log features</a:t>
            </a:r>
            <a:endParaRPr lang="nl-BE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85800" y="3124200"/>
            <a:ext cx="7772400" cy="3124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BE" sz="1600" b="1" dirty="0"/>
              <a:t>Export to .</a:t>
            </a:r>
            <a:r>
              <a:rPr lang="nl-BE" sz="1600" b="1" dirty="0" smtClean="0"/>
              <a:t>csv</a:t>
            </a:r>
          </a:p>
          <a:p>
            <a:r>
              <a:rPr lang="nl-BE" sz="1600" dirty="0" smtClean="0"/>
              <a:t>Tool that allows export of alarms, faults, etc. to an Excel file for further and easier analysis, filtering and reporting</a:t>
            </a:r>
          </a:p>
          <a:p>
            <a:pPr marL="0" indent="0">
              <a:buNone/>
            </a:pPr>
            <a:r>
              <a:rPr lang="en-AU" sz="1600" b="1" dirty="0" smtClean="0"/>
              <a:t>View event log  graph</a:t>
            </a:r>
          </a:p>
          <a:p>
            <a:r>
              <a:rPr lang="en-AU" sz="1600" dirty="0" smtClean="0"/>
              <a:t>Convenient </a:t>
            </a:r>
            <a:r>
              <a:rPr lang="en-AU" sz="1600" dirty="0"/>
              <a:t>to jump straight from the log to the associated graph to visualize </a:t>
            </a:r>
            <a:r>
              <a:rPr lang="en-AU" sz="1600" dirty="0" smtClean="0"/>
              <a:t>the events in that history block</a:t>
            </a:r>
          </a:p>
          <a:p>
            <a:pPr marL="0" indent="0">
              <a:buNone/>
            </a:pPr>
            <a:r>
              <a:rPr lang="en-US" sz="1600" b="1" dirty="0" smtClean="0"/>
              <a:t>View </a:t>
            </a:r>
            <a:r>
              <a:rPr lang="en-US" sz="1600" b="1" dirty="0"/>
              <a:t>a single particular event </a:t>
            </a:r>
            <a:r>
              <a:rPr lang="en-US" sz="1600" b="1" dirty="0" smtClean="0"/>
              <a:t>from </a:t>
            </a:r>
            <a:r>
              <a:rPr lang="en-US" sz="1600" b="1" dirty="0"/>
              <a:t>the </a:t>
            </a:r>
            <a:r>
              <a:rPr lang="en-US" sz="1600" b="1" dirty="0" smtClean="0"/>
              <a:t>log (*).</a:t>
            </a:r>
            <a:endParaRPr lang="en-GB" sz="1600" b="1" dirty="0"/>
          </a:p>
          <a:p>
            <a:r>
              <a:rPr lang="en-AU" sz="1600" dirty="0" smtClean="0"/>
              <a:t>Double </a:t>
            </a:r>
            <a:r>
              <a:rPr lang="en-AU" sz="1600" dirty="0"/>
              <a:t>click anywhere in the specific </a:t>
            </a:r>
            <a:r>
              <a:rPr lang="en-AU" sz="1600" dirty="0" smtClean="0"/>
              <a:t>line and the graph will open with just this event</a:t>
            </a:r>
            <a:endParaRPr lang="en-GB" sz="1400" dirty="0"/>
          </a:p>
          <a:p>
            <a:endParaRPr lang="nl-BE" sz="1600" dirty="0" smtClean="0"/>
          </a:p>
          <a:p>
            <a:endParaRPr lang="nl-BE" sz="16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Confidential</a:t>
            </a:r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609600" y="1066800"/>
            <a:ext cx="7796212" cy="1614488"/>
            <a:chOff x="609600" y="1066800"/>
            <a:chExt cx="7796212" cy="1614488"/>
          </a:xfrm>
        </p:grpSpPr>
        <p:pic>
          <p:nvPicPr>
            <p:cNvPr id="6" name="Picture 5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1371600"/>
              <a:ext cx="5715000" cy="13096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cxnSp>
          <p:nvCxnSpPr>
            <p:cNvPr id="9" name="Straight Arrow Connector 8"/>
            <p:cNvCxnSpPr/>
            <p:nvPr/>
          </p:nvCxnSpPr>
          <p:spPr>
            <a:xfrm flipH="1">
              <a:off x="4267200" y="1981200"/>
              <a:ext cx="116681" cy="35718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3739558" y="1981200"/>
              <a:ext cx="116681" cy="35718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3657601" y="1600200"/>
              <a:ext cx="2971799" cy="204788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2"/>
            <p:cNvSpPr txBox="1"/>
            <p:nvPr/>
          </p:nvSpPr>
          <p:spPr>
            <a:xfrm>
              <a:off x="4038600" y="1600200"/>
              <a:ext cx="46672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(*)</a:t>
              </a:r>
              <a:endParaRPr lang="en-GB" sz="900" dirty="0"/>
            </a:p>
          </p:txBody>
        </p:sp>
        <p:pic>
          <p:nvPicPr>
            <p:cNvPr id="12" name="Picture 11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9400" y="1066800"/>
              <a:ext cx="1776412" cy="11102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27783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Event </a:t>
            </a:r>
            <a:r>
              <a:rPr lang="en-AU" dirty="0"/>
              <a:t>log </a:t>
            </a:r>
            <a:r>
              <a:rPr lang="en-AU" dirty="0" smtClean="0"/>
              <a:t>overwritten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762000" y="3505200"/>
            <a:ext cx="6934200" cy="990600"/>
          </a:xfrm>
        </p:spPr>
        <p:txBody>
          <a:bodyPr>
            <a:normAutofit fontScale="92500" lnSpcReduction="10000"/>
          </a:bodyPr>
          <a:lstStyle/>
          <a:p>
            <a:r>
              <a:rPr lang="en-AU" sz="1600" dirty="0" smtClean="0"/>
              <a:t>Message indicating that the event log </a:t>
            </a:r>
            <a:r>
              <a:rPr lang="en-AU" sz="1600" dirty="0"/>
              <a:t>was full and has been overwritten with new </a:t>
            </a:r>
            <a:r>
              <a:rPr lang="en-AU" sz="1600" dirty="0" smtClean="0"/>
              <a:t>events</a:t>
            </a:r>
          </a:p>
          <a:p>
            <a:r>
              <a:rPr lang="en-AU" sz="1600" dirty="0" smtClean="0"/>
              <a:t>The log itself may contain only few alarms and faults but has been overwritten </a:t>
            </a:r>
            <a:r>
              <a:rPr lang="en-AU" sz="1600" dirty="0"/>
              <a:t>because of the many </a:t>
            </a:r>
            <a:r>
              <a:rPr lang="en-AU" sz="1600" dirty="0" smtClean="0"/>
              <a:t>‘significant changes’ </a:t>
            </a:r>
            <a:r>
              <a:rPr lang="en-AU" sz="1600" dirty="0"/>
              <a:t>exceeding the 10k </a:t>
            </a:r>
            <a:r>
              <a:rPr lang="en-AU" sz="1600" dirty="0" smtClean="0"/>
              <a:t>entries</a:t>
            </a:r>
            <a:endParaRPr lang="en-GB" sz="1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Confidential</a:t>
            </a:r>
            <a:endParaRPr lang="en-GB"/>
          </a:p>
        </p:txBody>
      </p:sp>
      <p:pic>
        <p:nvPicPr>
          <p:cNvPr id="46" name="Picture 4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6629400" cy="152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4332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Grey levels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Confidential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105400" y="1295400"/>
            <a:ext cx="3657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BE" sz="1600" b="1" dirty="0"/>
              <a:t>Select UV/IR grey </a:t>
            </a:r>
            <a:r>
              <a:rPr lang="nl-BE" sz="1600" b="1" dirty="0" smtClean="0"/>
              <a:t>levels</a:t>
            </a:r>
          </a:p>
          <a:p>
            <a:r>
              <a:rPr lang="nl-BE" sz="1600" dirty="0" smtClean="0"/>
              <a:t>Indicates the quality of Emitter alignment</a:t>
            </a:r>
          </a:p>
          <a:p>
            <a:r>
              <a:rPr lang="nl-BE" sz="1600" dirty="0" smtClean="0"/>
              <a:t>Values need to be more that the minimum of 1600 levels</a:t>
            </a:r>
            <a:endParaRPr lang="en-GB" sz="1600" dirty="0"/>
          </a:p>
        </p:txBody>
      </p:sp>
      <p:grpSp>
        <p:nvGrpSpPr>
          <p:cNvPr id="10" name="Group 9"/>
          <p:cNvGrpSpPr/>
          <p:nvPr/>
        </p:nvGrpSpPr>
        <p:grpSpPr>
          <a:xfrm>
            <a:off x="304800" y="1905000"/>
            <a:ext cx="4495849" cy="2630384"/>
            <a:chOff x="304800" y="1905000"/>
            <a:chExt cx="4495849" cy="263038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93" t="18373" r="8702" b="3820"/>
            <a:stretch/>
          </p:blipFill>
          <p:spPr bwMode="auto">
            <a:xfrm>
              <a:off x="304800" y="1905000"/>
              <a:ext cx="4495849" cy="2630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3673458" y="3539112"/>
              <a:ext cx="609600" cy="1524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0850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Reference levels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Confidential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334000" y="1295400"/>
            <a:ext cx="3657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BE" sz="1600" b="1" dirty="0"/>
              <a:t>Select </a:t>
            </a:r>
            <a:r>
              <a:rPr lang="nl-BE" sz="1600" b="1" dirty="0" smtClean="0"/>
              <a:t>reference levels</a:t>
            </a:r>
          </a:p>
          <a:p>
            <a:r>
              <a:rPr lang="nl-BE" sz="1600" dirty="0" smtClean="0"/>
              <a:t>Indicates the current value of the reference level</a:t>
            </a:r>
          </a:p>
          <a:p>
            <a:r>
              <a:rPr lang="nl-BE" sz="1600" dirty="0" smtClean="0"/>
              <a:t>Compare to the initial </a:t>
            </a:r>
            <a:r>
              <a:rPr lang="nl-BE" sz="1600" dirty="0"/>
              <a:t>reference </a:t>
            </a:r>
            <a:r>
              <a:rPr lang="nl-BE" sz="1600" dirty="0" smtClean="0"/>
              <a:t>levels to predict maintenance intervals</a:t>
            </a:r>
            <a:endParaRPr lang="en-GB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533400" y="1905000"/>
            <a:ext cx="4504266" cy="2533650"/>
            <a:chOff x="533400" y="1905000"/>
            <a:chExt cx="4504266" cy="253365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905000"/>
              <a:ext cx="4504266" cy="2533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4191000" y="3143252"/>
              <a:ext cx="533400" cy="1524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9431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END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Xtralis Pty Ltd </a:t>
            </a:r>
            <a:r>
              <a:rPr lang="en-US" smtClean="0">
                <a:latin typeface="Arial"/>
                <a:cs typeface="Arial"/>
              </a:rPr>
              <a:t>─ CONFIDENTIAL INFORMATION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>
                <a:latin typeface="Arial"/>
                <a:cs typeface="Arial"/>
              </a:rPr>
              <a:t>─ </a:t>
            </a:r>
            <a:fld id="{A2BA4BCA-D503-4AB9-8F75-70A0C14642AF}" type="slidenum">
              <a:rPr lang="en-US" smtClean="0">
                <a:latin typeface="Arial"/>
                <a:cs typeface="Arial"/>
              </a:rPr>
              <a:pPr/>
              <a:t>7</a:t>
            </a:fld>
            <a:r>
              <a:rPr lang="en-US" smtClean="0">
                <a:latin typeface="Arial"/>
                <a:cs typeface="Arial"/>
              </a:rPr>
              <a:t> 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38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Xtralis New">
  <a:themeElements>
    <a:clrScheme name="Xtralis">
      <a:dk1>
        <a:srgbClr val="000000"/>
      </a:dk1>
      <a:lt1>
        <a:sysClr val="window" lastClr="FFFFFF"/>
      </a:lt1>
      <a:dk2>
        <a:srgbClr val="881719"/>
      </a:dk2>
      <a:lt2>
        <a:srgbClr val="F2F2F2"/>
      </a:lt2>
      <a:accent1>
        <a:srgbClr val="881719"/>
      </a:accent1>
      <a:accent2>
        <a:srgbClr val="002060"/>
      </a:accent2>
      <a:accent3>
        <a:srgbClr val="006600"/>
      </a:accent3>
      <a:accent4>
        <a:srgbClr val="7030A0"/>
      </a:accent4>
      <a:accent5>
        <a:srgbClr val="FF3300"/>
      </a:accent5>
      <a:accent6>
        <a:srgbClr val="4BACC6"/>
      </a:accent6>
      <a:hlink>
        <a:srgbClr val="FF3300"/>
      </a:hlink>
      <a:folHlink>
        <a:srgbClr val="4BACC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June2011pptTemplateXtralis</Template>
  <TotalTime>78746</TotalTime>
  <Words>216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Xtralis New</vt:lpstr>
      <vt:lpstr>OSID New features on V3.00.4  </vt:lpstr>
      <vt:lpstr>Site data info</vt:lpstr>
      <vt:lpstr>New log features</vt:lpstr>
      <vt:lpstr>Event log overwritten</vt:lpstr>
      <vt:lpstr>Grey levels</vt:lpstr>
      <vt:lpstr>Reference levels</vt:lpstr>
      <vt:lpstr>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Marketing Overview</dc:title>
  <dc:subject>Marketing Overview</dc:subject>
  <dc:creator>Samir Samhouri</dc:creator>
  <cp:lastModifiedBy>John De Blonde</cp:lastModifiedBy>
  <cp:revision>3108</cp:revision>
  <dcterms:created xsi:type="dcterms:W3CDTF">2010-02-23T22:25:46Z</dcterms:created>
  <dcterms:modified xsi:type="dcterms:W3CDTF">2014-04-24T14:55:45Z</dcterms:modified>
</cp:coreProperties>
</file>